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kk-KZ" sz="2400" dirty="0" smtClean="0"/>
                      <a:t>9</a:t>
                    </a:r>
                    <a:r>
                      <a:rPr lang="ru-RU" sz="2400" dirty="0" smtClean="0"/>
                      <a:t>(56,3%)</a:t>
                    </a:r>
                    <a:endParaRPr lang="en-US" sz="2400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kk-KZ" sz="2400" dirty="0" smtClean="0"/>
                      <a:t>7</a:t>
                    </a:r>
                    <a:r>
                      <a:rPr lang="ru-RU" sz="2400" dirty="0" smtClean="0"/>
                      <a:t>(43,7%)</a:t>
                    </a:r>
                    <a:endParaRPr lang="en-US" sz="2400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Ерлер</c:v>
                </c:pt>
                <c:pt idx="1">
                  <c:v>Әйелдер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</c:v>
                </c:pt>
                <c:pt idx="1">
                  <c:v>13</c:v>
                </c:pt>
              </c:numCache>
            </c:numRef>
          </c:val>
        </c:ser>
        <c:firstSliceAng val="0"/>
      </c:pieChart>
    </c:plotArea>
    <c:legend>
      <c:legendPos val="b"/>
      <c:layout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6.3967386021191813E-2"/>
          <c:y val="2.9777794642535799E-2"/>
          <c:w val="0.91905730533683261"/>
          <c:h val="0.8065797853446640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kk-KZ" dirty="0" smtClean="0"/>
                      <a:t>62,5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kk-KZ" dirty="0" smtClean="0"/>
                      <a:t>12,5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kk-KZ" dirty="0" smtClean="0"/>
                      <a:t>18,8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kk-KZ" dirty="0" smtClean="0"/>
                      <a:t>6,3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2000" smtClean="0">
                        <a:latin typeface="Times New Roman" pitchFamily="18" charset="0"/>
                        <a:cs typeface="Times New Roman" pitchFamily="18" charset="0"/>
                      </a:rPr>
                      <a:t>35,5</a:t>
                    </a:r>
                    <a:r>
                      <a:rPr lang="ru-RU" sz="200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2000" smtClean="0">
                        <a:latin typeface="Times New Roman" pitchFamily="18" charset="0"/>
                        <a:cs typeface="Times New Roman" pitchFamily="18" charset="0"/>
                      </a:rPr>
                      <a:t>12,9</a:t>
                    </a:r>
                    <a:r>
                      <a:rPr lang="ru-RU" sz="200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20-29</c:v>
                </c:pt>
                <c:pt idx="1">
                  <c:v>30-39</c:v>
                </c:pt>
                <c:pt idx="2">
                  <c:v>40-49</c:v>
                </c:pt>
                <c:pt idx="3">
                  <c:v>50 және одан жоғары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29</c:v>
                </c:pt>
                <c:pt idx="1">
                  <c:v>22.6</c:v>
                </c:pt>
                <c:pt idx="2">
                  <c:v>35.5</c:v>
                </c:pt>
                <c:pt idx="3">
                  <c:v>12.9</c:v>
                </c:pt>
              </c:numCache>
            </c:numRef>
          </c:val>
        </c:ser>
        <c:axId val="89571328"/>
        <c:axId val="89572864"/>
      </c:barChart>
      <c:catAx>
        <c:axId val="89571328"/>
        <c:scaling>
          <c:orientation val="minMax"/>
        </c:scaling>
        <c:axPos val="b"/>
        <c:tickLblPos val="nextTo"/>
        <c:crossAx val="89572864"/>
        <c:crosses val="autoZero"/>
        <c:auto val="1"/>
        <c:lblAlgn val="ctr"/>
        <c:lblOffset val="100"/>
      </c:catAx>
      <c:valAx>
        <c:axId val="89572864"/>
        <c:scaling>
          <c:orientation val="minMax"/>
        </c:scaling>
        <c:axPos val="l"/>
        <c:majorGridlines>
          <c:spPr>
            <a:ln>
              <a:noFill/>
            </a:ln>
          </c:spPr>
        </c:majorGridlines>
        <c:numFmt formatCode="General" sourceLinked="1"/>
        <c:tickLblPos val="nextTo"/>
        <c:crossAx val="8957132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5454602896860112"/>
          <c:y val="0.13290784745699438"/>
          <c:w val="0.70118316807621228"/>
          <c:h val="0.66321465730055729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70C0"/>
            </a:solidFill>
          </c:spPr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0070C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kk-KZ" dirty="0" smtClean="0">
                        <a:latin typeface="Times New Roman" pitchFamily="18" charset="0"/>
                        <a:cs typeface="Times New Roman" pitchFamily="18" charset="0"/>
                      </a:rPr>
                      <a:t>87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,5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6,</a:t>
                    </a:r>
                    <a:r>
                      <a:rPr lang="kk-KZ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6,3</a:t>
                    </a:r>
                    <a:r>
                      <a:rPr lang="kk-KZ" smtClean="0"/>
                      <a:t> </a:t>
                    </a:r>
                    <a:r>
                      <a:rPr lang="kk-KZ" smtClean="0">
                        <a:latin typeface="Calibri"/>
                      </a:rPr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Лист1!$A$2:$A$5</c:f>
              <c:strCache>
                <c:ptCount val="3"/>
                <c:pt idx="0">
                  <c:v>Гетеросексуалдық</c:v>
                </c:pt>
                <c:pt idx="1">
                  <c:v>Гомосексуалдық</c:v>
                </c:pt>
                <c:pt idx="2">
                  <c:v>Инемен есірткі қабылдаушылар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87.5</c:v>
                </c:pt>
                <c:pt idx="1">
                  <c:v>6.3</c:v>
                </c:pt>
                <c:pt idx="2">
                  <c:v>6.3</c:v>
                </c:pt>
              </c:numCache>
            </c:numRef>
          </c:val>
        </c:ser>
        <c:axId val="111007616"/>
        <c:axId val="111009152"/>
      </c:barChart>
      <c:catAx>
        <c:axId val="111007616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1009152"/>
        <c:crosses val="autoZero"/>
        <c:auto val="1"/>
        <c:lblAlgn val="ctr"/>
        <c:lblOffset val="100"/>
      </c:catAx>
      <c:valAx>
        <c:axId val="111009152"/>
        <c:scaling>
          <c:orientation val="minMax"/>
        </c:scaling>
        <c:axPos val="b"/>
        <c:majorGridlines>
          <c:spPr>
            <a:ln>
              <a:noFill/>
            </a:ln>
          </c:spPr>
        </c:majorGridlines>
        <c:numFmt formatCode="General" sourceLinked="1"/>
        <c:tickLblPos val="nextTo"/>
        <c:crossAx val="1110076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жылд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ың 6 айында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тіркелген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АИТВ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инфекциясының жағдайы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Барлығы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772816"/>
            <a:ext cx="7128792" cy="4032448"/>
          </a:xfrm>
        </p:spPr>
        <p:txBody>
          <a:bodyPr/>
          <a:lstStyle/>
          <a:p>
            <a:r>
              <a:rPr lang="kk-KZ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Жынысы бойынша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2523015803"/>
              </p:ext>
            </p:extLst>
          </p:nvPr>
        </p:nvGraphicFramePr>
        <p:xfrm>
          <a:off x="827584" y="2276872"/>
          <a:ext cx="7632848" cy="4208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15317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Жасы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92915214"/>
              </p:ext>
            </p:extLst>
          </p:nvPr>
        </p:nvGraphicFramePr>
        <p:xfrm>
          <a:off x="457200" y="1268760"/>
          <a:ext cx="822960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84393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Берілу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жолы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043807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0242934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44</Words>
  <Application>Microsoft Office PowerPoint</Application>
  <PresentationFormat>Экран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2019 жылдың 6 айында тіркелген АИТВ инфекциясының жағдайы: Барлығы 16</vt:lpstr>
      <vt:lpstr>Жасы бойынша</vt:lpstr>
      <vt:lpstr>Берілу жолы бойынша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Атырау облысында 2018 жылдағы тіркелген АИТВ жағдайларының барлығы: 31</dc:title>
  <dc:creator>VRACHEPID-1PC</dc:creator>
  <cp:lastModifiedBy>USERPC-21</cp:lastModifiedBy>
  <cp:revision>15</cp:revision>
  <dcterms:created xsi:type="dcterms:W3CDTF">2019-01-21T11:09:57Z</dcterms:created>
  <dcterms:modified xsi:type="dcterms:W3CDTF">2019-07-12T07:06:50Z</dcterms:modified>
</cp:coreProperties>
</file>