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83" r:id="rId4"/>
    <p:sldId id="282" r:id="rId5"/>
    <p:sldId id="28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2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6234567901234566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B7-CF4E-B7FF-6FD0938B1AB8}"/>
                </c:ext>
              </c:extLst>
            </c:dLbl>
            <c:dLbl>
              <c:idx val="1"/>
              <c:layout>
                <c:manualLayout>
                  <c:x val="4.9382716049382713E-2"/>
                  <c:y val="-9.259907780951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B7-CF4E-B7FF-6FD0938B1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Лист1!$G$6:$H$6</c:f>
              <c:strCache>
                <c:ptCount val="2"/>
                <c:pt idx="0">
                  <c:v>10 мес 2019г</c:v>
                </c:pt>
                <c:pt idx="1">
                  <c:v>10 мес 2020г</c:v>
                </c:pt>
              </c:strCache>
            </c:strRef>
          </c:cat>
          <c:val>
            <c:numRef>
              <c:f>Лист1!$G$7:$H$7</c:f>
              <c:numCache>
                <c:formatCode>General</c:formatCode>
                <c:ptCount val="2"/>
                <c:pt idx="0">
                  <c:v>22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B7-CF4E-B7FF-6FD0938B1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176896"/>
        <c:axId val="84178432"/>
        <c:axId val="0"/>
      </c:bar3DChart>
      <c:catAx>
        <c:axId val="8417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178432"/>
        <c:crosses val="autoZero"/>
        <c:auto val="1"/>
        <c:lblAlgn val="ctr"/>
        <c:lblOffset val="100"/>
        <c:noMultiLvlLbl val="0"/>
      </c:catAx>
      <c:valAx>
        <c:axId val="8417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4176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Лист2!$F$6</c:f>
              <c:strCache>
                <c:ptCount val="1"/>
                <c:pt idx="0">
                  <c:v>муж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Лист2!$G$5:$H$5</c:f>
              <c:strCache>
                <c:ptCount val="2"/>
                <c:pt idx="0">
                  <c:v>10мес 2019г</c:v>
                </c:pt>
                <c:pt idx="1">
                  <c:v>10мес 2020г</c:v>
                </c:pt>
              </c:strCache>
            </c:strRef>
          </c:cat>
          <c:val>
            <c:numRef>
              <c:f>Лист2!$G$6:$H$6</c:f>
              <c:numCache>
                <c:formatCode>General</c:formatCode>
                <c:ptCount val="2"/>
                <c:pt idx="0">
                  <c:v>59.1</c:v>
                </c:pt>
                <c:pt idx="1">
                  <c:v>77.7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44-4E4D-9262-72756D86C1FC}"/>
            </c:ext>
          </c:extLst>
        </c:ser>
        <c:ser>
          <c:idx val="1"/>
          <c:order val="1"/>
          <c:tx>
            <c:strRef>
              <c:f>Лист2!$F$7</c:f>
              <c:strCache>
                <c:ptCount val="1"/>
                <c:pt idx="0">
                  <c:v>жен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1049382716049382E-2"/>
                  <c:y val="-0.22994045687072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44-4E4D-9262-72756D86C1FC}"/>
                </c:ext>
              </c:extLst>
            </c:dLbl>
            <c:dLbl>
              <c:idx val="1"/>
              <c:layout>
                <c:manualLayout>
                  <c:x val="8.3333333333333367E-3"/>
                  <c:y val="-0.14814814814814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44-4E4D-9262-72756D86C1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Лист2!$G$5:$H$5</c:f>
              <c:strCache>
                <c:ptCount val="2"/>
                <c:pt idx="0">
                  <c:v>10мес 2019г</c:v>
                </c:pt>
                <c:pt idx="1">
                  <c:v>10мес 2020г</c:v>
                </c:pt>
              </c:strCache>
            </c:strRef>
          </c:cat>
          <c:val>
            <c:numRef>
              <c:f>Лист2!$G$7:$H$7</c:f>
              <c:numCache>
                <c:formatCode>General</c:formatCode>
                <c:ptCount val="2"/>
                <c:pt idx="0">
                  <c:v>40.9</c:v>
                </c:pt>
                <c:pt idx="1">
                  <c:v>22.2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44-4E4D-9262-72756D86C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884800"/>
        <c:axId val="97898880"/>
        <c:axId val="0"/>
      </c:bar3DChart>
      <c:catAx>
        <c:axId val="97884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7898880"/>
        <c:crosses val="autoZero"/>
        <c:auto val="1"/>
        <c:lblAlgn val="ctr"/>
        <c:lblOffset val="100"/>
        <c:noMultiLvlLbl val="0"/>
      </c:catAx>
      <c:valAx>
        <c:axId val="97898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7884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10мес.2019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22.7</c:v>
                </c:pt>
                <c:pt idx="2">
                  <c:v>22.7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10мес.2020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27.7</c:v>
                </c:pt>
                <c:pt idx="2">
                  <c:v>33.299999999999997</c:v>
                </c:pt>
                <c:pt idx="3">
                  <c:v>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8368896"/>
        <c:axId val="13702272"/>
        <c:axId val="0"/>
      </c:bar3DChart>
      <c:catAx>
        <c:axId val="98368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02272"/>
        <c:crosses val="autoZero"/>
        <c:auto val="1"/>
        <c:lblAlgn val="ctr"/>
        <c:lblOffset val="100"/>
        <c:noMultiLvlLbl val="0"/>
      </c:catAx>
      <c:valAx>
        <c:axId val="137022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368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573794595120052"/>
          <c:y val="0.91375492906150579"/>
          <c:w val="0.35148694954797316"/>
          <c:h val="6.9408874973127269E-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Лист5!$C$7</c:f>
              <c:strCache>
                <c:ptCount val="1"/>
                <c:pt idx="0">
                  <c:v>работающие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Лист5!$D$6:$E$6</c:f>
              <c:strCache>
                <c:ptCount val="2"/>
                <c:pt idx="0">
                  <c:v>10 мес 2019г</c:v>
                </c:pt>
                <c:pt idx="1">
                  <c:v>10 мес 2020г</c:v>
                </c:pt>
              </c:strCache>
            </c:strRef>
          </c:cat>
          <c:val>
            <c:numRef>
              <c:f>Лист5!$D$7:$E$7</c:f>
              <c:numCache>
                <c:formatCode>General</c:formatCode>
                <c:ptCount val="2"/>
                <c:pt idx="0">
                  <c:v>45.4</c:v>
                </c:pt>
                <c:pt idx="1">
                  <c:v>83.3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52-CE47-AB1F-6133C53D901E}"/>
            </c:ext>
          </c:extLst>
        </c:ser>
        <c:ser>
          <c:idx val="1"/>
          <c:order val="1"/>
          <c:tx>
            <c:strRef>
              <c:f>Лист5!$C$8</c:f>
              <c:strCache>
                <c:ptCount val="1"/>
                <c:pt idx="0">
                  <c:v>не работающие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52-CE47-AB1F-6133C53D901E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Лист5!$D$6:$E$6</c:f>
              <c:strCache>
                <c:ptCount val="2"/>
                <c:pt idx="0">
                  <c:v>10 мес 2019г</c:v>
                </c:pt>
                <c:pt idx="1">
                  <c:v>10 мес 2020г</c:v>
                </c:pt>
              </c:strCache>
            </c:strRef>
          </c:cat>
          <c:val>
            <c:numRef>
              <c:f>Лист5!$D$8:$E$8</c:f>
              <c:numCache>
                <c:formatCode>General</c:formatCode>
                <c:ptCount val="2"/>
                <c:pt idx="0">
                  <c:v>54.5</c:v>
                </c:pt>
                <c:pt idx="1">
                  <c:v>16.600000000000001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52-CE47-AB1F-6133C53D9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39136"/>
        <c:axId val="13740672"/>
        <c:axId val="0"/>
      </c:bar3DChart>
      <c:catAx>
        <c:axId val="13739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740672"/>
        <c:crosses val="autoZero"/>
        <c:auto val="1"/>
        <c:lblAlgn val="ctr"/>
        <c:lblOffset val="100"/>
        <c:noMultiLvlLbl val="0"/>
      </c:catAx>
      <c:valAx>
        <c:axId val="1374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39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 2019г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18.2</c:v>
                </c:pt>
                <c:pt idx="2">
                  <c:v>77.2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 2020г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11.1</c:v>
                </c:pt>
                <c:pt idx="1">
                  <c:v>22.2</c:v>
                </c:pt>
                <c:pt idx="2">
                  <c:v>55.5</c:v>
                </c:pt>
                <c:pt idx="3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6730624"/>
        <c:axId val="14675968"/>
        <c:axId val="0"/>
      </c:bar3DChart>
      <c:catAx>
        <c:axId val="66730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75968"/>
        <c:crosses val="autoZero"/>
        <c:auto val="1"/>
        <c:lblAlgn val="ctr"/>
        <c:lblOffset val="100"/>
        <c:noMultiLvlLbl val="0"/>
      </c:catAx>
      <c:valAx>
        <c:axId val="146759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30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B5E4E-33DF-4525-8AC5-BD094C489FE4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0B914-6011-4B61-9F2E-7D3BBB967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9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2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97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4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3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2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A049-76D4-42C5-AB59-361CD099F0AB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Регистрация случаев ВИЧ-инфекции среди граждан РК, 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10мес.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 2019- 2020 гг. (абс.число)</a:t>
            </a:r>
            <a:endParaRPr lang="ru-RU" sz="2800" b="1" dirty="0">
              <a:latin typeface="Century Schoolbook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099809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1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случаев ВИЧ-инфекции по полу,      </a:t>
            </a:r>
            <a:r>
              <a:rPr lang="en-US" sz="31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10</a:t>
            </a:r>
            <a:r>
              <a:rPr lang="kk-KZ" sz="31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kk-KZ" sz="31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мес. 2019- 2020 гг. (%)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439368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возрастным группам,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10 мес. 2019-2020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гг. %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536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05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социальному статусу, 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10 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мес. 2019-2020гг. % 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65619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путям передачи,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10 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мес. 2019-2020гг. 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1099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73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Регистрация случаев ВИЧ-инфекции среди граждан РК, 10мес. 2019- 2020 гг. (абс.число)</vt:lpstr>
      <vt:lpstr>Распределение случаев ВИЧ-инфекции по полу,      10 мес. 2019- 2020 гг. (%) </vt:lpstr>
      <vt:lpstr>Распределение ВИЧ-инфекции по возрастным группам, 10 мес. 2019-2020 гг. %</vt:lpstr>
      <vt:lpstr>Распределение ВИЧ-инфекции по социальному статусу,  10 мес. 2019-2020гг. %  </vt:lpstr>
      <vt:lpstr>Распределение ВИЧ-инфекции по путям передачи, 10 мес. 2019-2020гг. (%)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Атырау облысында АИТВ жұқпасының тіркелуі, 2006-2015ж.ж.,    /абс. сан/.</dc:title>
  <dc:creator>userpc-43</dc:creator>
  <cp:lastModifiedBy>VRACHEPID-1PC</cp:lastModifiedBy>
  <cp:revision>211</cp:revision>
  <dcterms:created xsi:type="dcterms:W3CDTF">2016-03-24T08:03:38Z</dcterms:created>
  <dcterms:modified xsi:type="dcterms:W3CDTF">2020-11-03T10:19:45Z</dcterms:modified>
</cp:coreProperties>
</file>