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9" r:id="rId2"/>
    <p:sldId id="270" r:id="rId3"/>
    <p:sldId id="283" r:id="rId4"/>
    <p:sldId id="282" r:id="rId5"/>
    <p:sldId id="28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0"/>
    <p:restoredTop sz="94712"/>
  </p:normalViewPr>
  <p:slideViewPr>
    <p:cSldViewPr>
      <p:cViewPr>
        <p:scale>
          <a:sx n="76" d="100"/>
          <a:sy n="76" d="100"/>
        </p:scale>
        <p:origin x="-120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2.6234567901234615E-2"/>
                  <c:y val="-5.050858789610086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BB7-CF4E-B7FF-6FD0938B1AB8}"/>
                </c:ext>
              </c:extLst>
            </c:dLbl>
            <c:dLbl>
              <c:idx val="1"/>
              <c:layout>
                <c:manualLayout>
                  <c:x val="4.9382716049382859E-2"/>
                  <c:y val="-9.259907780951807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BB7-CF4E-B7FF-6FD0938B1A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Лист1!$G$6:$H$6</c:f>
              <c:strCache>
                <c:ptCount val="2"/>
                <c:pt idx="0">
                  <c:v>9 мес 2021г</c:v>
                </c:pt>
                <c:pt idx="1">
                  <c:v>9 мес 2021г</c:v>
                </c:pt>
              </c:strCache>
            </c:strRef>
          </c:cat>
          <c:val>
            <c:numRef>
              <c:f>Лист1!$G$7:$H$7</c:f>
              <c:numCache>
                <c:formatCode>General</c:formatCode>
                <c:ptCount val="2"/>
                <c:pt idx="0">
                  <c:v>17</c:v>
                </c:pt>
                <c:pt idx="1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BB7-CF4E-B7FF-6FD0938B1AB8}"/>
            </c:ext>
          </c:extLst>
        </c:ser>
        <c:shape val="box"/>
        <c:axId val="101014144"/>
        <c:axId val="101032320"/>
        <c:axId val="0"/>
      </c:bar3DChart>
      <c:catAx>
        <c:axId val="10101414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01032320"/>
        <c:crosses val="autoZero"/>
        <c:auto val="1"/>
        <c:lblAlgn val="ctr"/>
        <c:lblOffset val="100"/>
      </c:catAx>
      <c:valAx>
        <c:axId val="101032320"/>
        <c:scaling>
          <c:orientation val="minMax"/>
        </c:scaling>
        <c:axPos val="l"/>
        <c:numFmt formatCode="General" sourceLinked="1"/>
        <c:tickLblPos val="nextTo"/>
        <c:crossAx val="101014144"/>
        <c:crosses val="autoZero"/>
        <c:crossBetween val="between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Лист2!$F$6</c:f>
              <c:strCache>
                <c:ptCount val="1"/>
                <c:pt idx="0">
                  <c:v>муж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76</a:t>
                    </a:r>
                    <a:r>
                      <a:rPr lang="kk-KZ" smtClean="0"/>
                      <a:t>,5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73</a:t>
                    </a:r>
                    <a:r>
                      <a:rPr lang="kk-KZ" smtClean="0"/>
                      <a:t>,3</a:t>
                    </a:r>
                    <a:r>
                      <a:rPr lang="ru-RU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Лист2!$G$5:$H$5</c:f>
              <c:strCache>
                <c:ptCount val="2"/>
                <c:pt idx="0">
                  <c:v> 9мес 2020г</c:v>
                </c:pt>
                <c:pt idx="1">
                  <c:v>9 мес 2021г</c:v>
                </c:pt>
              </c:strCache>
            </c:strRef>
          </c:cat>
          <c:val>
            <c:numRef>
              <c:f>Лист2!$G$6:$H$6</c:f>
              <c:numCache>
                <c:formatCode>General</c:formatCode>
                <c:ptCount val="2"/>
                <c:pt idx="0">
                  <c:v>75</c:v>
                </c:pt>
                <c:pt idx="1">
                  <c:v>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D44-4E4D-9262-72756D86C1FC}"/>
            </c:ext>
          </c:extLst>
        </c:ser>
        <c:ser>
          <c:idx val="1"/>
          <c:order val="1"/>
          <c:tx>
            <c:strRef>
              <c:f>Лист2!$F$7</c:f>
              <c:strCache>
                <c:ptCount val="1"/>
                <c:pt idx="0">
                  <c:v>жен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-3.7037037037037069E-3"/>
                  <c:y val="-1.29700574220337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kk-KZ" dirty="0" smtClean="0"/>
                      <a:t>3,5</a:t>
                    </a:r>
                    <a:r>
                      <a:rPr lang="en-US" dirty="0" smtClean="0"/>
                      <a:t> %</a:t>
                    </a:r>
                    <a:r>
                      <a:rPr lang="kk-KZ" dirty="0" smtClean="0"/>
                      <a:t> 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44-4E4D-9262-72756D86C1FC}"/>
                </c:ext>
              </c:extLst>
            </c:dLbl>
            <c:dLbl>
              <c:idx val="1"/>
              <c:layout>
                <c:manualLayout>
                  <c:x val="6.7901234567901295E-3"/>
                  <c:y val="-1.907063756376268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26</a:t>
                    </a:r>
                    <a:r>
                      <a:rPr lang="kk-KZ" dirty="0" smtClean="0"/>
                      <a:t>,</a:t>
                    </a:r>
                    <a:r>
                      <a:rPr lang="en-US" dirty="0" smtClean="0"/>
                      <a:t>7 %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44-4E4D-9262-72756D86C1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Лист2!$G$5:$H$5</c:f>
              <c:strCache>
                <c:ptCount val="2"/>
                <c:pt idx="0">
                  <c:v> 9мес 2020г</c:v>
                </c:pt>
                <c:pt idx="1">
                  <c:v>9 мес 2021г</c:v>
                </c:pt>
              </c:strCache>
            </c:strRef>
          </c:cat>
          <c:val>
            <c:numRef>
              <c:f>Лист2!$G$7:$H$7</c:f>
              <c:numCache>
                <c:formatCode>General</c:formatCode>
                <c:ptCount val="2"/>
                <c:pt idx="0">
                  <c:v>25</c:v>
                </c:pt>
                <c:pt idx="1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D44-4E4D-9262-72756D86C1FC}"/>
            </c:ext>
          </c:extLst>
        </c:ser>
        <c:shape val="box"/>
        <c:axId val="124538880"/>
        <c:axId val="124540416"/>
        <c:axId val="0"/>
      </c:bar3DChart>
      <c:catAx>
        <c:axId val="12453888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24540416"/>
        <c:crosses val="autoZero"/>
        <c:auto val="1"/>
        <c:lblAlgn val="ctr"/>
        <c:lblOffset val="100"/>
      </c:catAx>
      <c:valAx>
        <c:axId val="124540416"/>
        <c:scaling>
          <c:orientation val="minMax"/>
        </c:scaling>
        <c:axPos val="l"/>
        <c:numFmt formatCode="General" sourceLinked="1"/>
        <c:tickLblPos val="nextTo"/>
        <c:crossAx val="12453888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2020г</c:v>
                </c:pt>
              </c:strCache>
            </c:strRef>
          </c:tx>
          <c:spPr>
            <a:solidFill>
              <a:srgbClr val="00B0F0"/>
            </a:solidFill>
          </c:spPr>
          <c:dPt>
            <c:idx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5</a:t>
                    </a:r>
                    <a:r>
                      <a:rPr lang="kk-KZ" dirty="0" smtClean="0"/>
                      <a:t>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629629629629632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23</a:t>
                    </a:r>
                    <a:r>
                      <a:rPr lang="kk-KZ" dirty="0" smtClean="0"/>
                      <a:t>,</a:t>
                    </a:r>
                    <a:r>
                      <a:rPr lang="en-US" dirty="0" smtClean="0"/>
                      <a:t>5%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kk-KZ" smtClean="0"/>
                      <a:t>5,3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r>
                      <a:rPr lang="kk-KZ" smtClean="0"/>
                      <a:t>,</a:t>
                    </a:r>
                    <a:r>
                      <a:rPr lang="en-US" smtClean="0"/>
                      <a:t>9%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20-29</c:v>
                </c:pt>
                <c:pt idx="1">
                  <c:v>30-39</c:v>
                </c:pt>
                <c:pt idx="2">
                  <c:v>40-49</c:v>
                </c:pt>
                <c:pt idx="3">
                  <c:v>50-56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</c:v>
                </c:pt>
                <c:pt idx="1">
                  <c:v>18</c:v>
                </c:pt>
                <c:pt idx="2">
                  <c:v>38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2021г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kk-KZ" smtClean="0"/>
                      <a:t>33,3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23</a:t>
                    </a:r>
                    <a:r>
                      <a:rPr lang="kk-KZ" smtClean="0"/>
                      <a:t>,3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23</a:t>
                    </a:r>
                    <a:r>
                      <a:rPr lang="ru-RU" smtClean="0"/>
                      <a:t>,3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4.629629629629632E-3"/>
                  <c:y val="5.61206532178897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</a:t>
                    </a:r>
                    <a:r>
                      <a:rPr lang="kk-KZ" dirty="0" smtClean="0"/>
                      <a:t>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20-29</c:v>
                </c:pt>
                <c:pt idx="1">
                  <c:v>30-39</c:v>
                </c:pt>
                <c:pt idx="2">
                  <c:v>40-49</c:v>
                </c:pt>
                <c:pt idx="3">
                  <c:v>50-56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39</c:v>
                </c:pt>
                <c:pt idx="1">
                  <c:v>25</c:v>
                </c:pt>
                <c:pt idx="2">
                  <c:v>18</c:v>
                </c:pt>
                <c:pt idx="3">
                  <c:v>18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20-29</c:v>
                </c:pt>
                <c:pt idx="1">
                  <c:v>30-39</c:v>
                </c:pt>
                <c:pt idx="2">
                  <c:v>40-49</c:v>
                </c:pt>
                <c:pt idx="3">
                  <c:v>50-56</c:v>
                </c:pt>
              </c:strCache>
            </c:strRef>
          </c:cat>
          <c:val>
            <c:numRef>
              <c:f>Лист1!$D$2:$D$5</c:f>
            </c:numRef>
          </c:val>
        </c:ser>
        <c:gapWidth val="75"/>
        <c:shape val="box"/>
        <c:axId val="130969984"/>
        <c:axId val="130971520"/>
        <c:axId val="0"/>
      </c:bar3DChart>
      <c:catAx>
        <c:axId val="1309699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0971520"/>
        <c:crosses val="autoZero"/>
        <c:auto val="1"/>
        <c:lblAlgn val="ctr"/>
        <c:lblOffset val="100"/>
      </c:catAx>
      <c:valAx>
        <c:axId val="13097152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09699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0573794595120052"/>
          <c:y val="0.91375492906150579"/>
          <c:w val="0.35148694954797388"/>
          <c:h val="6.9408874973127366E-2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Лист5!$C$7</c:f>
              <c:strCache>
                <c:ptCount val="1"/>
                <c:pt idx="0">
                  <c:v>работающие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Лист5!$D$6:$E$6</c:f>
              <c:strCache>
                <c:ptCount val="2"/>
                <c:pt idx="0">
                  <c:v>9 мес 2020г</c:v>
                </c:pt>
                <c:pt idx="1">
                  <c:v>9 мес 2021г</c:v>
                </c:pt>
              </c:strCache>
            </c:strRef>
          </c:cat>
          <c:val>
            <c:numRef>
              <c:f>Лист5!$D$7:$E$7</c:f>
              <c:numCache>
                <c:formatCode>0%</c:formatCode>
                <c:ptCount val="2"/>
                <c:pt idx="0" formatCode="0.00%">
                  <c:v>0.82399999999999995</c:v>
                </c:pt>
                <c:pt idx="1">
                  <c:v>0.6000000000000002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A52-CE47-AB1F-6133C53D901E}"/>
            </c:ext>
          </c:extLst>
        </c:ser>
        <c:ser>
          <c:idx val="1"/>
          <c:order val="1"/>
          <c:tx>
            <c:strRef>
              <c:f>Лист5!$C$8</c:f>
              <c:strCache>
                <c:ptCount val="1"/>
                <c:pt idx="0">
                  <c:v>не работающие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52-CE47-AB1F-6133C53D901E}"/>
                </c:ext>
              </c:extLst>
            </c:dLbl>
            <c:dLbl>
              <c:idx val="1"/>
              <c:layout/>
              <c:showVal val="1"/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Лист5!$D$6:$E$6</c:f>
              <c:strCache>
                <c:ptCount val="2"/>
                <c:pt idx="0">
                  <c:v>9 мес 2020г</c:v>
                </c:pt>
                <c:pt idx="1">
                  <c:v>9 мес 2021г</c:v>
                </c:pt>
              </c:strCache>
            </c:strRef>
          </c:cat>
          <c:val>
            <c:numRef>
              <c:f>Лист5!$D$8:$E$8</c:f>
              <c:numCache>
                <c:formatCode>0%</c:formatCode>
                <c:ptCount val="2"/>
                <c:pt idx="0" formatCode="0.00%">
                  <c:v>0.17600000000000005</c:v>
                </c:pt>
                <c:pt idx="1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A52-CE47-AB1F-6133C53D901E}"/>
            </c:ext>
          </c:extLst>
        </c:ser>
        <c:shape val="box"/>
        <c:axId val="134692224"/>
        <c:axId val="134730880"/>
        <c:axId val="0"/>
      </c:bar3DChart>
      <c:catAx>
        <c:axId val="13469222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34730880"/>
        <c:crosses val="autoZero"/>
        <c:auto val="1"/>
        <c:lblAlgn val="ctr"/>
        <c:lblOffset val="100"/>
      </c:catAx>
      <c:valAx>
        <c:axId val="134730880"/>
        <c:scaling>
          <c:orientation val="minMax"/>
        </c:scaling>
        <c:axPos val="l"/>
        <c:majorGridlines/>
        <c:numFmt formatCode="0.00%" sourceLinked="1"/>
        <c:tickLblPos val="nextTo"/>
        <c:crossAx val="13469222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 2020г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не устонов</c:v>
                </c:pt>
                <c:pt idx="1">
                  <c:v>половой гомо</c:v>
                </c:pt>
                <c:pt idx="2">
                  <c:v>половой гетеро</c:v>
                </c:pt>
                <c:pt idx="3">
                  <c:v>в/в наркотики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0.11799999999999998</c:v>
                </c:pt>
                <c:pt idx="1">
                  <c:v>0.23500000000000001</c:v>
                </c:pt>
                <c:pt idx="2">
                  <c:v>0.52900000000000003</c:v>
                </c:pt>
                <c:pt idx="3">
                  <c:v>0.11799999999999998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 2021г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5432098765432098E-2"/>
                  <c:y val="-3.6478424591628346E-2"/>
                </c:manualLayout>
              </c:layout>
              <c:showVal val="1"/>
            </c:dLbl>
            <c:dLbl>
              <c:idx val="3"/>
              <c:layout>
                <c:manualLayout>
                  <c:x val="1.6975308641975422E-2"/>
                  <c:y val="-3.6478424591628346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не устонов</c:v>
                </c:pt>
                <c:pt idx="1">
                  <c:v>половой гомо</c:v>
                </c:pt>
                <c:pt idx="2">
                  <c:v>половой гетеро</c:v>
                </c:pt>
                <c:pt idx="3">
                  <c:v>в/в наркотики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 formatCode="General">
                  <c:v>0</c:v>
                </c:pt>
                <c:pt idx="1">
                  <c:v>0.23300000000000001</c:v>
                </c:pt>
                <c:pt idx="2">
                  <c:v>0.76700000000000013</c:v>
                </c:pt>
                <c:pt idx="3" formatCode="General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не устонов</c:v>
                </c:pt>
                <c:pt idx="1">
                  <c:v>половой гомо</c:v>
                </c:pt>
                <c:pt idx="2">
                  <c:v>половой гетеро</c:v>
                </c:pt>
                <c:pt idx="3">
                  <c:v>в/в наркотики</c:v>
                </c:pt>
              </c:strCache>
            </c:strRef>
          </c:cat>
          <c:val>
            <c:numRef>
              <c:f>Лист1!$D$2:$D$5</c:f>
            </c:numRef>
          </c:val>
        </c:ser>
        <c:gapWidth val="75"/>
        <c:shape val="box"/>
        <c:axId val="139111808"/>
        <c:axId val="139121792"/>
        <c:axId val="0"/>
      </c:bar3DChart>
      <c:catAx>
        <c:axId val="1391118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121792"/>
        <c:crosses val="autoZero"/>
        <c:auto val="1"/>
        <c:lblAlgn val="ctr"/>
        <c:lblOffset val="100"/>
      </c:catAx>
      <c:valAx>
        <c:axId val="13912179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11180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B5E4E-33DF-4525-8AC5-BD094C489FE4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0B914-6011-4B61-9F2E-7D3BBB967B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3214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049-76D4-42C5-AB59-361CD099F0AB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4EDD-9EEE-49E0-86C6-9392A55C6D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7020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049-76D4-42C5-AB59-361CD099F0AB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4EDD-9EEE-49E0-86C6-9392A55C6D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859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049-76D4-42C5-AB59-361CD099F0AB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4EDD-9EEE-49E0-86C6-9392A55C6D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89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049-76D4-42C5-AB59-361CD099F0AB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4EDD-9EEE-49E0-86C6-9392A55C6D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362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049-76D4-42C5-AB59-361CD099F0AB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4EDD-9EEE-49E0-86C6-9392A55C6D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497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049-76D4-42C5-AB59-361CD099F0AB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4EDD-9EEE-49E0-86C6-9392A55C6D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831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049-76D4-42C5-AB59-361CD099F0AB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4EDD-9EEE-49E0-86C6-9392A55C6D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504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049-76D4-42C5-AB59-361CD099F0AB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4EDD-9EEE-49E0-86C6-9392A55C6D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223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049-76D4-42C5-AB59-361CD099F0AB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4EDD-9EEE-49E0-86C6-9392A55C6D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04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049-76D4-42C5-AB59-361CD099F0AB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4EDD-9EEE-49E0-86C6-9392A55C6D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9126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A049-76D4-42C5-AB59-361CD099F0AB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4EDD-9EEE-49E0-86C6-9392A55C6D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228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BA049-76D4-42C5-AB59-361CD099F0AB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A4EDD-9EEE-49E0-86C6-9392A55C6D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49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2800" b="1" dirty="0">
                <a:solidFill>
                  <a:srgbClr val="0070C0"/>
                </a:solidFill>
                <a:latin typeface="Century Schoolbook" pitchFamily="18" charset="0"/>
              </a:rPr>
              <a:t>Регистрация случаев ВИЧ-инфекции среди граждан РК, </a:t>
            </a:r>
            <a:r>
              <a:rPr lang="ru-RU" sz="2800" b="1" dirty="0" smtClean="0">
                <a:solidFill>
                  <a:srgbClr val="0070C0"/>
                </a:solidFill>
                <a:latin typeface="Century Schoolbook" pitchFamily="18" charset="0"/>
              </a:rPr>
              <a:t>9 мес</a:t>
            </a:r>
            <a:r>
              <a:rPr lang="ru-RU" sz="2800" b="1" dirty="0">
                <a:solidFill>
                  <a:srgbClr val="0070C0"/>
                </a:solidFill>
                <a:latin typeface="Century Schoolbook" pitchFamily="18" charset="0"/>
              </a:rPr>
              <a:t>.</a:t>
            </a:r>
            <a:r>
              <a:rPr lang="kk-KZ" sz="2800" b="1" dirty="0">
                <a:solidFill>
                  <a:srgbClr val="0070C0"/>
                </a:solidFill>
                <a:latin typeface="Century Schoolbook" pitchFamily="18" charset="0"/>
              </a:rPr>
              <a:t> </a:t>
            </a:r>
            <a:r>
              <a:rPr lang="kk-KZ" sz="2800" b="1" dirty="0" smtClean="0">
                <a:solidFill>
                  <a:srgbClr val="0070C0"/>
                </a:solidFill>
                <a:latin typeface="Century Schoolbook" pitchFamily="18" charset="0"/>
              </a:rPr>
              <a:t>2020 - 2021 </a:t>
            </a:r>
            <a:r>
              <a:rPr lang="kk-KZ" sz="2800" b="1" dirty="0">
                <a:solidFill>
                  <a:srgbClr val="0070C0"/>
                </a:solidFill>
                <a:latin typeface="Century Schoolbook" pitchFamily="18" charset="0"/>
              </a:rPr>
              <a:t>гг. (абс.число)</a:t>
            </a:r>
            <a:endParaRPr lang="ru-RU" sz="2800" b="1" dirty="0">
              <a:latin typeface="Century Schoolbook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25064870"/>
              </p:ext>
            </p:extLst>
          </p:nvPr>
        </p:nvGraphicFramePr>
        <p:xfrm>
          <a:off x="457200" y="160020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kk-KZ" sz="3100" b="1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Распределение случаев ВИЧ-инфекции по полу, </a:t>
            </a:r>
            <a:r>
              <a:rPr lang="kk-KZ" sz="3100" b="1" dirty="0" smtClean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9 мес</a:t>
            </a:r>
            <a:r>
              <a:rPr lang="kk-KZ" sz="3100" b="1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. </a:t>
            </a:r>
            <a:r>
              <a:rPr lang="kk-KZ" sz="3100" b="1" dirty="0" smtClean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2020 - 2021 </a:t>
            </a:r>
            <a:r>
              <a:rPr lang="kk-KZ" sz="3100" b="1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гг</a:t>
            </a:r>
            <a:r>
              <a:rPr lang="kk-KZ" sz="3100" b="1" dirty="0" smtClean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.</a:t>
            </a:r>
            <a:r>
              <a:rPr lang="kk-KZ" sz="2800" b="1" dirty="0">
                <a:solidFill>
                  <a:srgbClr val="0070C0"/>
                </a:solidFill>
                <a:latin typeface="Century Schoolbook" pitchFamily="18" charset="0"/>
              </a:rPr>
              <a:t> </a:t>
            </a:r>
            <a:r>
              <a:rPr lang="kk-KZ" sz="2800" b="1" dirty="0" smtClean="0">
                <a:solidFill>
                  <a:srgbClr val="0070C0"/>
                </a:solidFill>
                <a:latin typeface="Century Schoolbook" pitchFamily="18" charset="0"/>
              </a:rPr>
              <a:t>(%)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15034986"/>
              </p:ext>
            </p:extLst>
          </p:nvPr>
        </p:nvGraphicFramePr>
        <p:xfrm>
          <a:off x="457200" y="160020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2800" b="1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Распределение ВИЧ-инфекции по возрастным группам,</a:t>
            </a:r>
            <a:r>
              <a:rPr lang="ru-RU" sz="2800" b="1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9 </a:t>
            </a:r>
            <a:r>
              <a:rPr lang="ru-RU" sz="2800" b="1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мес. </a:t>
            </a:r>
            <a:r>
              <a:rPr lang="ru-RU" sz="2800" b="1" dirty="0" smtClean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2020-2021</a:t>
            </a:r>
            <a:r>
              <a:rPr lang="kk-KZ" sz="2800" b="1" dirty="0" smtClean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kk-KZ" sz="2800" b="1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гг. </a:t>
            </a:r>
            <a:r>
              <a:rPr lang="kk-KZ" sz="2800" b="1" dirty="0" smtClean="0">
                <a:solidFill>
                  <a:srgbClr val="0070C0"/>
                </a:solidFill>
                <a:latin typeface="Century Schoolbook" pitchFamily="18" charset="0"/>
              </a:rPr>
              <a:t>(%)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991320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17051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40960" cy="1152128"/>
          </a:xfrm>
        </p:spPr>
        <p:txBody>
          <a:bodyPr>
            <a:noAutofit/>
          </a:bodyPr>
          <a:lstStyle/>
          <a:p>
            <a:r>
              <a:rPr lang="kk-KZ" sz="2800" b="1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Распределение ВИЧ-инфекции по социальному статусу, </a:t>
            </a:r>
            <a:r>
              <a:rPr lang="en-US" sz="2800" b="1" dirty="0" smtClean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9</a:t>
            </a:r>
            <a:r>
              <a:rPr lang="kk-KZ" sz="2800" b="1" dirty="0" smtClean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kk-KZ" sz="2800" b="1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мес. </a:t>
            </a:r>
            <a:r>
              <a:rPr lang="kk-KZ" sz="2800" b="1" dirty="0" smtClean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2020-2021гг. (</a:t>
            </a:r>
            <a:r>
              <a:rPr lang="kk-KZ" sz="2500" b="1" dirty="0" smtClean="0">
                <a:solidFill>
                  <a:srgbClr val="0070C0"/>
                </a:solidFill>
                <a:latin typeface="Century Schoolbook" pitchFamily="18" charset="0"/>
              </a:rPr>
              <a:t>%)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87806750"/>
              </p:ext>
            </p:extLst>
          </p:nvPr>
        </p:nvGraphicFramePr>
        <p:xfrm>
          <a:off x="457200" y="160020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2800" b="1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Распределение ВИЧ-инфекции по путям передачи, </a:t>
            </a:r>
            <a:r>
              <a:rPr lang="kk-KZ" sz="2800" b="1" dirty="0" smtClean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9 мес</a:t>
            </a:r>
            <a:r>
              <a:rPr lang="kk-KZ" sz="2800" b="1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. </a:t>
            </a:r>
            <a:r>
              <a:rPr lang="kk-KZ" sz="2800" b="1" dirty="0" smtClean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2020-2021гг</a:t>
            </a:r>
            <a:r>
              <a:rPr lang="kk-KZ" sz="2800" b="1" dirty="0">
                <a:solidFill>
                  <a:srgbClr val="0070C0"/>
                </a:solidFill>
                <a:latin typeface="Century Schoolbook" pitchFamily="18" charset="0"/>
                <a:cs typeface="Times New Roman" pitchFamily="18" charset="0"/>
              </a:rPr>
              <a:t>. </a:t>
            </a:r>
            <a:r>
              <a:rPr lang="kk-KZ" sz="2500" b="1" dirty="0" smtClean="0">
                <a:solidFill>
                  <a:srgbClr val="0070C0"/>
                </a:solidFill>
                <a:latin typeface="Century Schoolbook" pitchFamily="18" charset="0"/>
              </a:rPr>
              <a:t>(%)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700938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988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2679</TotalTime>
  <Words>117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Регистрация случаев ВИЧ-инфекции среди граждан РК, 9 мес. 2020 - 2021 гг. (абс.число)</vt:lpstr>
      <vt:lpstr>Распределение случаев ВИЧ-инфекции по полу, 9 мес. 2020 - 2021 гг. (%)</vt:lpstr>
      <vt:lpstr>Распределение ВИЧ-инфекции по возрастным группам, 9 мес. 2020-2021 гг. (%)</vt:lpstr>
      <vt:lpstr>Распределение ВИЧ-инфекции по социальному статусу, 9 мес. 2020-2021гг. (%)</vt:lpstr>
      <vt:lpstr>Распределение ВИЧ-инфекции по путям передачи, 9 мес. 2020-2021гг. (%)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Атырау облысында АИТВ жұқпасының тіркелуі, 2006-2015ж.ж.,    /абс. сан/.</dc:title>
  <dc:creator>userpc-43</dc:creator>
  <cp:lastModifiedBy>User</cp:lastModifiedBy>
  <cp:revision>224</cp:revision>
  <dcterms:created xsi:type="dcterms:W3CDTF">2016-03-24T08:03:38Z</dcterms:created>
  <dcterms:modified xsi:type="dcterms:W3CDTF">2021-10-04T08:29:20Z</dcterms:modified>
</cp:coreProperties>
</file>